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4" r:id="rId4"/>
    <p:sldId id="265" r:id="rId5"/>
    <p:sldId id="270" r:id="rId6"/>
    <p:sldId id="271" r:id="rId7"/>
    <p:sldId id="26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FC508-4BBB-45FD-9001-6B041C459936}" type="datetimeFigureOut">
              <a:rPr lang="en-US"/>
              <a:t>12/18/2021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D8D35-F560-45B4-BC35-57B56298CF22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726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1D8D35-F560-45B4-BC35-57B56298CF22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63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1D8D35-F560-45B4-BC35-57B56298CF22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655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1D8D35-F560-45B4-BC35-57B56298CF22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067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1D8D35-F560-45B4-BC35-57B56298CF22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98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1D8D35-F560-45B4-BC35-57B56298CF22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581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1D8D35-F560-45B4-BC35-57B56298CF22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137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1D8D35-F560-45B4-BC35-57B56298CF22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427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69CB-BF9C-4488-867F-7F7A978AFF76}" type="datetimeFigureOut">
              <a:rPr lang="en-IE" smtClean="0"/>
              <a:pPr/>
              <a:t>18/12/2021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4419-AA45-44D9-849C-31FF17CD903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69CB-BF9C-4488-867F-7F7A978AFF76}" type="datetimeFigureOut">
              <a:rPr lang="en-IE" smtClean="0"/>
              <a:pPr/>
              <a:t>18/12/2021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4419-AA45-44D9-849C-31FF17CD903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69CB-BF9C-4488-867F-7F7A978AFF76}" type="datetimeFigureOut">
              <a:rPr lang="en-IE" smtClean="0"/>
              <a:pPr/>
              <a:t>18/12/2021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4419-AA45-44D9-849C-31FF17CD903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69CB-BF9C-4488-867F-7F7A978AFF76}" type="datetimeFigureOut">
              <a:rPr lang="en-IE" smtClean="0"/>
              <a:pPr/>
              <a:t>18/12/2021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4419-AA45-44D9-849C-31FF17CD903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69CB-BF9C-4488-867F-7F7A978AFF76}" type="datetimeFigureOut">
              <a:rPr lang="en-IE" smtClean="0"/>
              <a:pPr/>
              <a:t>18/12/2021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4419-AA45-44D9-849C-31FF17CD903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69CB-BF9C-4488-867F-7F7A978AFF76}" type="datetimeFigureOut">
              <a:rPr lang="en-IE" smtClean="0"/>
              <a:pPr/>
              <a:t>18/12/2021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4419-AA45-44D9-849C-31FF17CD903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69CB-BF9C-4488-867F-7F7A978AFF76}" type="datetimeFigureOut">
              <a:rPr lang="en-IE" smtClean="0"/>
              <a:pPr/>
              <a:t>18/12/2021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4419-AA45-44D9-849C-31FF17CD903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69CB-BF9C-4488-867F-7F7A978AFF76}" type="datetimeFigureOut">
              <a:rPr lang="en-IE" smtClean="0"/>
              <a:pPr/>
              <a:t>18/12/2021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4419-AA45-44D9-849C-31FF17CD903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69CB-BF9C-4488-867F-7F7A978AFF76}" type="datetimeFigureOut">
              <a:rPr lang="en-IE" smtClean="0"/>
              <a:pPr/>
              <a:t>18/12/2021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4419-AA45-44D9-849C-31FF17CD903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69CB-BF9C-4488-867F-7F7A978AFF76}" type="datetimeFigureOut">
              <a:rPr lang="en-IE" smtClean="0"/>
              <a:pPr/>
              <a:t>18/12/2021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4419-AA45-44D9-849C-31FF17CD903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69CB-BF9C-4488-867F-7F7A978AFF76}" type="datetimeFigureOut">
              <a:rPr lang="en-IE" smtClean="0"/>
              <a:pPr/>
              <a:t>18/12/2021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4419-AA45-44D9-849C-31FF17CD903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669CB-BF9C-4488-867F-7F7A978AFF76}" type="datetimeFigureOut">
              <a:rPr lang="en-IE" smtClean="0"/>
              <a:pPr/>
              <a:t>18/12/2021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14419-AA45-44D9-849C-31FF17CD9035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Line 9"/>
          <p:cNvSpPr>
            <a:spLocks noChangeShapeType="1"/>
          </p:cNvSpPr>
          <p:nvPr/>
        </p:nvSpPr>
        <p:spPr bwMode="auto">
          <a:xfrm flipV="1">
            <a:off x="2667000" y="2032000"/>
            <a:ext cx="4903788" cy="254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E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 flipV="1">
            <a:off x="2209800" y="2438400"/>
            <a:ext cx="0" cy="25908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E"/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4321175" y="1728788"/>
            <a:ext cx="3344863" cy="601662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3080" name="Oval 8"/>
          <p:cNvSpPr>
            <a:spLocks noChangeArrowheads="1"/>
          </p:cNvSpPr>
          <p:nvPr/>
        </p:nvSpPr>
        <p:spPr bwMode="auto">
          <a:xfrm>
            <a:off x="2133600" y="1981200"/>
            <a:ext cx="838200" cy="838200"/>
          </a:xfrm>
          <a:prstGeom prst="ellipse">
            <a:avLst/>
          </a:prstGeom>
          <a:solidFill>
            <a:srgbClr val="35DB4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3082" name="Oval 10"/>
          <p:cNvSpPr>
            <a:spLocks noChangeArrowheads="1"/>
          </p:cNvSpPr>
          <p:nvPr/>
        </p:nvSpPr>
        <p:spPr bwMode="auto">
          <a:xfrm>
            <a:off x="2438400" y="2286000"/>
            <a:ext cx="228600" cy="228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165350" y="1538288"/>
            <a:ext cx="806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Pulley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1295400" y="2895600"/>
            <a:ext cx="730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Rope</a:t>
            </a:r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5232400" y="2082800"/>
            <a:ext cx="838200" cy="1588"/>
          </a:xfrm>
          <a:prstGeom prst="line">
            <a:avLst/>
          </a:prstGeom>
          <a:noFill/>
          <a:ln w="88900">
            <a:solidFill>
              <a:srgbClr val="FF0000"/>
            </a:solidFill>
            <a:round/>
            <a:headEnd/>
            <a:tailEnd type="triangle" w="lg" len="med"/>
          </a:ln>
          <a:effectLst/>
        </p:spPr>
        <p:txBody>
          <a:bodyPr/>
          <a:lstStyle/>
          <a:p>
            <a:endParaRPr lang="en-IE"/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4464050" y="1868488"/>
            <a:ext cx="768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Force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371600" y="5029200"/>
            <a:ext cx="1676400" cy="1219200"/>
          </a:xfrm>
          <a:prstGeom prst="rect">
            <a:avLst/>
          </a:prstGeom>
          <a:solidFill>
            <a:srgbClr val="4C5FE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1752600" y="5410200"/>
            <a:ext cx="895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Weight</a:t>
            </a:r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Fixed Pulley</a:t>
            </a: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3784600" y="4749800"/>
            <a:ext cx="4822825" cy="1520825"/>
          </a:xfrm>
          <a:prstGeom prst="rect">
            <a:avLst/>
          </a:prstGeom>
          <a:solidFill>
            <a:srgbClr val="A4FA86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b="1"/>
              <a:t>Fixed Pulley</a:t>
            </a:r>
          </a:p>
          <a:p>
            <a:pPr algn="ctr">
              <a:spcBef>
                <a:spcPct val="20000"/>
              </a:spcBef>
              <a:buFontTx/>
              <a:buChar char="•"/>
            </a:pPr>
            <a:r>
              <a:rPr lang="en-US"/>
              <a:t> Object moves</a:t>
            </a:r>
          </a:p>
          <a:p>
            <a:pPr algn="ctr">
              <a:spcBef>
                <a:spcPct val="20000"/>
              </a:spcBef>
              <a:buFontTx/>
              <a:buChar char="•"/>
            </a:pPr>
            <a:r>
              <a:rPr lang="en-US"/>
              <a:t> Pulley stays in the same spot</a:t>
            </a:r>
          </a:p>
          <a:p>
            <a:pPr algn="ctr">
              <a:spcBef>
                <a:spcPct val="20000"/>
              </a:spcBef>
              <a:buFontTx/>
              <a:buChar char="•"/>
            </a:pPr>
            <a:r>
              <a:rPr lang="en-US"/>
              <a:t> Force applied only on one end of the rope</a:t>
            </a:r>
          </a:p>
        </p:txBody>
      </p:sp>
      <p:sp>
        <p:nvSpPr>
          <p:cNvPr id="3092" name="Line 20"/>
          <p:cNvSpPr>
            <a:spLocks noChangeShapeType="1"/>
          </p:cNvSpPr>
          <p:nvPr/>
        </p:nvSpPr>
        <p:spPr bwMode="auto">
          <a:xfrm>
            <a:off x="2141538" y="2379663"/>
            <a:ext cx="801687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60962E-6 L 3.33333E-6 -0.2331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7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85661E-6 L 0.00104 -0.2375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119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2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0" dur="2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4" grpId="0" animBg="1"/>
      <p:bldP spid="3087" grpId="0" animBg="1"/>
      <p:bldP spid="3087" grpId="1" animBg="1"/>
      <p:bldP spid="3088" grpId="0"/>
      <p:bldP spid="3088" grpId="1"/>
      <p:bldP spid="3077" grpId="0" animBg="1"/>
      <p:bldP spid="3086" grpId="0"/>
      <p:bldP spid="3086" grpId="1"/>
      <p:bldP spid="3091" grpId="0" animBg="1"/>
      <p:bldP spid="309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Line 3"/>
          <p:cNvSpPr>
            <a:spLocks noChangeShapeType="1"/>
          </p:cNvSpPr>
          <p:nvPr/>
        </p:nvSpPr>
        <p:spPr bwMode="auto">
          <a:xfrm flipH="1" flipV="1">
            <a:off x="5981700" y="1600200"/>
            <a:ext cx="0" cy="3124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E"/>
          </a:p>
        </p:txBody>
      </p:sp>
      <p:sp>
        <p:nvSpPr>
          <p:cNvPr id="6146" name="Line 2"/>
          <p:cNvSpPr>
            <a:spLocks noChangeShapeType="1"/>
          </p:cNvSpPr>
          <p:nvPr/>
        </p:nvSpPr>
        <p:spPr bwMode="auto">
          <a:xfrm flipH="1" flipV="1">
            <a:off x="6731000" y="1670050"/>
            <a:ext cx="0" cy="305435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E"/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6454775" y="1677988"/>
            <a:ext cx="463550" cy="2481262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6148" name="Oval 4"/>
          <p:cNvSpPr>
            <a:spLocks noChangeArrowheads="1"/>
          </p:cNvSpPr>
          <p:nvPr/>
        </p:nvSpPr>
        <p:spPr bwMode="auto">
          <a:xfrm>
            <a:off x="5934075" y="4338638"/>
            <a:ext cx="838200" cy="838200"/>
          </a:xfrm>
          <a:prstGeom prst="ellipse">
            <a:avLst/>
          </a:prstGeom>
          <a:solidFill>
            <a:srgbClr val="35DB4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6149" name="Oval 5"/>
          <p:cNvSpPr>
            <a:spLocks noChangeArrowheads="1"/>
          </p:cNvSpPr>
          <p:nvPr/>
        </p:nvSpPr>
        <p:spPr bwMode="auto">
          <a:xfrm>
            <a:off x="6238875" y="4643438"/>
            <a:ext cx="228600" cy="228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5019675" y="4567238"/>
            <a:ext cx="806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Pulley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5067300" y="2133600"/>
            <a:ext cx="730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Rope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V="1">
            <a:off x="6731000" y="3009900"/>
            <a:ext cx="0" cy="838200"/>
          </a:xfrm>
          <a:prstGeom prst="line">
            <a:avLst/>
          </a:prstGeom>
          <a:noFill/>
          <a:ln w="88900">
            <a:solidFill>
              <a:srgbClr val="FF0000"/>
            </a:solidFill>
            <a:round/>
            <a:headEnd/>
            <a:tailEnd type="triangle" w="lg" len="med"/>
          </a:ln>
          <a:effectLst/>
        </p:spPr>
        <p:txBody>
          <a:bodyPr/>
          <a:lstStyle/>
          <a:p>
            <a:endParaRPr lang="en-IE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6959600" y="3314700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Force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5476875" y="5176838"/>
            <a:ext cx="1676400" cy="1219200"/>
          </a:xfrm>
          <a:prstGeom prst="rect">
            <a:avLst/>
          </a:prstGeom>
          <a:solidFill>
            <a:srgbClr val="4C5FE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5857875" y="5557838"/>
            <a:ext cx="895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Weight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Movable Pulley</a:t>
            </a:r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5372100" y="1371600"/>
            <a:ext cx="11430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E"/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554038" y="4292600"/>
            <a:ext cx="3971925" cy="2112963"/>
          </a:xfrm>
          <a:prstGeom prst="rect">
            <a:avLst/>
          </a:prstGeom>
          <a:solidFill>
            <a:srgbClr val="A4FA86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b="1"/>
              <a:t>Movable Pulley</a:t>
            </a:r>
          </a:p>
          <a:p>
            <a:pPr algn="ctr">
              <a:spcBef>
                <a:spcPct val="20000"/>
              </a:spcBef>
              <a:buFontTx/>
              <a:buChar char="•"/>
            </a:pPr>
            <a:r>
              <a:rPr lang="en-US"/>
              <a:t> Pulley is attached to object</a:t>
            </a:r>
          </a:p>
          <a:p>
            <a:pPr algn="ctr">
              <a:spcBef>
                <a:spcPct val="20000"/>
              </a:spcBef>
              <a:buFontTx/>
              <a:buChar char="•"/>
            </a:pPr>
            <a:r>
              <a:rPr lang="en-US"/>
              <a:t> Pulley and object move together</a:t>
            </a:r>
          </a:p>
          <a:p>
            <a:pPr algn="ctr">
              <a:spcBef>
                <a:spcPct val="20000"/>
              </a:spcBef>
              <a:buFontTx/>
              <a:buChar char="•"/>
            </a:pPr>
            <a:r>
              <a:rPr lang="en-US"/>
              <a:t> Rope is attached to something </a:t>
            </a:r>
            <a:br>
              <a:rPr lang="en-US"/>
            </a:br>
            <a:r>
              <a:rPr lang="en-US"/>
              <a:t>that does not move</a:t>
            </a:r>
          </a:p>
          <a:p>
            <a:pPr algn="ctr">
              <a:spcBef>
                <a:spcPct val="20000"/>
              </a:spcBef>
              <a:buFontTx/>
              <a:buChar char="•"/>
            </a:pPr>
            <a:r>
              <a:rPr lang="en-US"/>
              <a:t> Force applied to other end of rope</a:t>
            </a:r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>
            <a:off x="5143500" y="1295400"/>
            <a:ext cx="0" cy="762000"/>
          </a:xfrm>
          <a:prstGeom prst="line">
            <a:avLst/>
          </a:prstGeom>
          <a:noFill/>
          <a:ln w="88900">
            <a:solidFill>
              <a:schemeClr val="bg2"/>
            </a:solidFill>
            <a:round/>
            <a:headEnd/>
            <a:tailEnd type="triangle" w="lg" len="med"/>
          </a:ln>
          <a:effectLst/>
        </p:spPr>
        <p:txBody>
          <a:bodyPr/>
          <a:lstStyle/>
          <a:p>
            <a:endParaRPr lang="en-IE"/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3905250" y="1339850"/>
            <a:ext cx="1085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chemeClr val="bg2"/>
                </a:solidFill>
              </a:rPr>
              <a:t>Reaction</a:t>
            </a:r>
          </a:p>
          <a:p>
            <a:pPr algn="ctr"/>
            <a:r>
              <a:rPr lang="en-US">
                <a:solidFill>
                  <a:schemeClr val="bg2"/>
                </a:solidFill>
              </a:rPr>
              <a:t>Force</a:t>
            </a:r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 flipH="1" flipV="1">
            <a:off x="5953125" y="4759325"/>
            <a:ext cx="801688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76688E-6 L 0.00105 -0.2268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114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76688E-6 L 0.00105 -0.22688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114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89639E-6 L 0.00278 -0.2368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118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5.2729E-7 L 0.00521 -0.23242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-116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7197E-6 L -0.00209 -0.2368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118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2" dur="20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56984E-6 L 5E-6 -0.2271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4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6.19796E-7 L -0.00139 -0.37674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1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4" grpId="0" animBg="1"/>
      <p:bldP spid="6148" grpId="0" animBg="1"/>
      <p:bldP spid="6149" grpId="0" animBg="1"/>
      <p:bldP spid="6150" grpId="0"/>
      <p:bldP spid="6152" grpId="0" animBg="1"/>
      <p:bldP spid="6153" grpId="0"/>
      <p:bldP spid="6153" grpId="1"/>
      <p:bldP spid="6154" grpId="0" animBg="1"/>
      <p:bldP spid="6155" grpId="0"/>
      <p:bldP spid="6155" grpId="1"/>
      <p:bldP spid="6159" grpId="0" animBg="1"/>
      <p:bldP spid="6160" grpId="0" animBg="1"/>
      <p:bldP spid="6160" grpId="1" animBg="1"/>
      <p:bldP spid="6161" grpId="0"/>
      <p:bldP spid="6161" grpId="1"/>
      <p:bldP spid="6162" grpId="0" animBg="1"/>
      <p:bldP spid="616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456981"/>
            <a:ext cx="8229600" cy="14010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E" dirty="0"/>
              <a:t>Moveable Pulley System</a:t>
            </a:r>
          </a:p>
          <a:p>
            <a:pPr>
              <a:buNone/>
            </a:pPr>
            <a:r>
              <a:rPr lang="en-IE" dirty="0"/>
              <a:t>Is there a connection between accelerations?</a:t>
            </a:r>
          </a:p>
          <a:p>
            <a:pPr>
              <a:buNone/>
            </a:pP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2699792" y="3717032"/>
            <a:ext cx="1008112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203848" y="1340768"/>
            <a:ext cx="0" cy="237626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/>
          <p:cNvSpPr/>
          <p:nvPr/>
        </p:nvSpPr>
        <p:spPr>
          <a:xfrm>
            <a:off x="1979712" y="908720"/>
            <a:ext cx="1224136" cy="1080120"/>
          </a:xfrm>
          <a:prstGeom prst="arc">
            <a:avLst>
              <a:gd name="adj1" fmla="val 10585038"/>
              <a:gd name="adj2" fmla="val 21529513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2" name="Straight Connector 11"/>
          <p:cNvCxnSpPr>
            <a:endCxn id="11" idx="0"/>
          </p:cNvCxnSpPr>
          <p:nvPr/>
        </p:nvCxnSpPr>
        <p:spPr>
          <a:xfrm flipV="1">
            <a:off x="1979712" y="1487007"/>
            <a:ext cx="1535" cy="215801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755576" y="332656"/>
            <a:ext cx="0" cy="345638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>
            <a:off x="755576" y="3140968"/>
            <a:ext cx="1224136" cy="1224136"/>
          </a:xfrm>
          <a:prstGeom prst="arc">
            <a:avLst>
              <a:gd name="adj1" fmla="val 21357609"/>
              <a:gd name="adj2" fmla="val 10653246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Oval 15"/>
          <p:cNvSpPr/>
          <p:nvPr/>
        </p:nvSpPr>
        <p:spPr>
          <a:xfrm>
            <a:off x="1979712" y="908720"/>
            <a:ext cx="1224136" cy="12241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Oval 16"/>
          <p:cNvSpPr/>
          <p:nvPr/>
        </p:nvSpPr>
        <p:spPr>
          <a:xfrm>
            <a:off x="755576" y="3140968"/>
            <a:ext cx="1224136" cy="122413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0" name="Straight Connector 19"/>
          <p:cNvCxnSpPr/>
          <p:nvPr/>
        </p:nvCxnSpPr>
        <p:spPr>
          <a:xfrm>
            <a:off x="251520" y="332656"/>
            <a:ext cx="3096344" cy="0"/>
          </a:xfrm>
          <a:prstGeom prst="line">
            <a:avLst/>
          </a:prstGeom>
          <a:ln w="76200"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555776" y="332656"/>
            <a:ext cx="0" cy="576064"/>
          </a:xfrm>
          <a:prstGeom prst="line">
            <a:avLst/>
          </a:prstGeom>
          <a:ln w="76200"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Down Arrow 29"/>
          <p:cNvSpPr/>
          <p:nvPr/>
        </p:nvSpPr>
        <p:spPr>
          <a:xfrm>
            <a:off x="3923928" y="3717032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Down Arrow 30"/>
          <p:cNvSpPr/>
          <p:nvPr/>
        </p:nvSpPr>
        <p:spPr>
          <a:xfrm rot="10800000">
            <a:off x="1115616" y="2060848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Rectangle 31"/>
          <p:cNvSpPr/>
          <p:nvPr/>
        </p:nvSpPr>
        <p:spPr>
          <a:xfrm>
            <a:off x="7164288" y="5157192"/>
            <a:ext cx="1008112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7668344" y="1340768"/>
            <a:ext cx="0" cy="237626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Arc 33"/>
          <p:cNvSpPr/>
          <p:nvPr/>
        </p:nvSpPr>
        <p:spPr>
          <a:xfrm>
            <a:off x="6444208" y="908720"/>
            <a:ext cx="1224136" cy="1080120"/>
          </a:xfrm>
          <a:prstGeom prst="arc">
            <a:avLst>
              <a:gd name="adj1" fmla="val 10585038"/>
              <a:gd name="adj2" fmla="val 21529513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35" name="Straight Connector 34"/>
          <p:cNvCxnSpPr>
            <a:stCxn id="39" idx="6"/>
            <a:endCxn id="34" idx="0"/>
          </p:cNvCxnSpPr>
          <p:nvPr/>
        </p:nvCxnSpPr>
        <p:spPr>
          <a:xfrm flipV="1">
            <a:off x="6444208" y="1487007"/>
            <a:ext cx="1535" cy="132992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5220072" y="332656"/>
            <a:ext cx="0" cy="25922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rc 36"/>
          <p:cNvSpPr/>
          <p:nvPr/>
        </p:nvSpPr>
        <p:spPr>
          <a:xfrm>
            <a:off x="5220072" y="2276872"/>
            <a:ext cx="1224136" cy="1224136"/>
          </a:xfrm>
          <a:prstGeom prst="arc">
            <a:avLst>
              <a:gd name="adj1" fmla="val 21357609"/>
              <a:gd name="adj2" fmla="val 10653246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8" name="Oval 37"/>
          <p:cNvSpPr/>
          <p:nvPr/>
        </p:nvSpPr>
        <p:spPr>
          <a:xfrm>
            <a:off x="6444208" y="908720"/>
            <a:ext cx="1224136" cy="12241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9" name="Oval 38"/>
          <p:cNvSpPr/>
          <p:nvPr/>
        </p:nvSpPr>
        <p:spPr>
          <a:xfrm>
            <a:off x="5220072" y="2204864"/>
            <a:ext cx="1224136" cy="122413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40" name="Straight Connector 39"/>
          <p:cNvCxnSpPr/>
          <p:nvPr/>
        </p:nvCxnSpPr>
        <p:spPr>
          <a:xfrm>
            <a:off x="4716016" y="332656"/>
            <a:ext cx="3096344" cy="0"/>
          </a:xfrm>
          <a:prstGeom prst="line">
            <a:avLst/>
          </a:prstGeom>
          <a:ln w="76200"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020272" y="332656"/>
            <a:ext cx="0" cy="576064"/>
          </a:xfrm>
          <a:prstGeom prst="line">
            <a:avLst/>
          </a:prstGeom>
          <a:ln w="76200"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Down Arrow 41"/>
          <p:cNvSpPr/>
          <p:nvPr/>
        </p:nvSpPr>
        <p:spPr>
          <a:xfrm>
            <a:off x="8388424" y="5085184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45" name="Straight Connector 44"/>
          <p:cNvCxnSpPr>
            <a:stCxn id="32" idx="0"/>
          </p:cNvCxnSpPr>
          <p:nvPr/>
        </p:nvCxnSpPr>
        <p:spPr>
          <a:xfrm flipV="1">
            <a:off x="7668344" y="3717032"/>
            <a:ext cx="0" cy="1440160"/>
          </a:xfrm>
          <a:prstGeom prst="line">
            <a:avLst/>
          </a:prstGeom>
          <a:ln w="571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547664" y="2276872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000" b="1" dirty="0"/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572000" y="3789040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000" b="1" dirty="0"/>
              <a:t>2a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4" grpId="0" animBg="1"/>
      <p:bldP spid="37" grpId="0" animBg="1"/>
      <p:bldP spid="38" grpId="0" animBg="1"/>
      <p:bldP spid="39" grpId="0" animBg="1"/>
      <p:bldP spid="42" grpId="0" animBg="1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561856"/>
            <a:ext cx="8229600" cy="1296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E" dirty="0"/>
              <a:t>Moveable Pulley System</a:t>
            </a:r>
          </a:p>
          <a:p>
            <a:pPr>
              <a:buNone/>
            </a:pPr>
            <a:r>
              <a:rPr lang="en-IE" dirty="0"/>
              <a:t>Is there a connection between accelerations?</a:t>
            </a:r>
          </a:p>
        </p:txBody>
      </p:sp>
      <p:sp>
        <p:nvSpPr>
          <p:cNvPr id="5" name="Rectangle 4"/>
          <p:cNvSpPr/>
          <p:nvPr/>
        </p:nvSpPr>
        <p:spPr>
          <a:xfrm>
            <a:off x="5364088" y="3717032"/>
            <a:ext cx="1008112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868144" y="1340768"/>
            <a:ext cx="0" cy="237626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/>
          <p:cNvSpPr/>
          <p:nvPr/>
        </p:nvSpPr>
        <p:spPr>
          <a:xfrm>
            <a:off x="4644008" y="908720"/>
            <a:ext cx="1224136" cy="1080120"/>
          </a:xfrm>
          <a:prstGeom prst="arc">
            <a:avLst>
              <a:gd name="adj1" fmla="val 10585038"/>
              <a:gd name="adj2" fmla="val 21529513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2" name="Straight Connector 11"/>
          <p:cNvCxnSpPr>
            <a:endCxn id="11" idx="0"/>
          </p:cNvCxnSpPr>
          <p:nvPr/>
        </p:nvCxnSpPr>
        <p:spPr>
          <a:xfrm flipV="1">
            <a:off x="4644008" y="1487007"/>
            <a:ext cx="1535" cy="215801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50" idx="2"/>
          </p:cNvCxnSpPr>
          <p:nvPr/>
        </p:nvCxnSpPr>
        <p:spPr>
          <a:xfrm flipH="1" flipV="1">
            <a:off x="3419707" y="1436232"/>
            <a:ext cx="165" cy="2280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>
            <a:off x="3419872" y="3140968"/>
            <a:ext cx="1224136" cy="1224136"/>
          </a:xfrm>
          <a:prstGeom prst="arc">
            <a:avLst>
              <a:gd name="adj1" fmla="val 21357609"/>
              <a:gd name="adj2" fmla="val 10653246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Oval 15"/>
          <p:cNvSpPr/>
          <p:nvPr/>
        </p:nvSpPr>
        <p:spPr>
          <a:xfrm>
            <a:off x="4644008" y="908720"/>
            <a:ext cx="1224136" cy="12241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Oval 16"/>
          <p:cNvSpPr/>
          <p:nvPr/>
        </p:nvSpPr>
        <p:spPr>
          <a:xfrm>
            <a:off x="3419872" y="3140968"/>
            <a:ext cx="1224136" cy="122413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0" name="Straight Connector 19"/>
          <p:cNvCxnSpPr/>
          <p:nvPr/>
        </p:nvCxnSpPr>
        <p:spPr>
          <a:xfrm>
            <a:off x="1835696" y="332656"/>
            <a:ext cx="4176464" cy="0"/>
          </a:xfrm>
          <a:prstGeom prst="line">
            <a:avLst/>
          </a:prstGeom>
          <a:ln w="76200"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220072" y="332656"/>
            <a:ext cx="0" cy="576064"/>
          </a:xfrm>
          <a:prstGeom prst="line">
            <a:avLst/>
          </a:prstGeom>
          <a:ln w="76200"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Down Arrow 29"/>
          <p:cNvSpPr/>
          <p:nvPr/>
        </p:nvSpPr>
        <p:spPr>
          <a:xfrm>
            <a:off x="3779912" y="4581128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Down Arrow 30"/>
          <p:cNvSpPr/>
          <p:nvPr/>
        </p:nvSpPr>
        <p:spPr>
          <a:xfrm rot="10800000">
            <a:off x="6588224" y="3573016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49" name="Straight Connector 48"/>
          <p:cNvCxnSpPr/>
          <p:nvPr/>
        </p:nvCxnSpPr>
        <p:spPr>
          <a:xfrm flipV="1">
            <a:off x="3419872" y="1340768"/>
            <a:ext cx="0" cy="237626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Arc 49"/>
          <p:cNvSpPr/>
          <p:nvPr/>
        </p:nvSpPr>
        <p:spPr>
          <a:xfrm>
            <a:off x="2195736" y="908720"/>
            <a:ext cx="1224136" cy="1080120"/>
          </a:xfrm>
          <a:prstGeom prst="arc">
            <a:avLst>
              <a:gd name="adj1" fmla="val 10585038"/>
              <a:gd name="adj2" fmla="val 21529513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51" name="Straight Connector 50"/>
          <p:cNvCxnSpPr>
            <a:endCxn id="50" idx="0"/>
          </p:cNvCxnSpPr>
          <p:nvPr/>
        </p:nvCxnSpPr>
        <p:spPr>
          <a:xfrm flipV="1">
            <a:off x="2195736" y="1487007"/>
            <a:ext cx="1535" cy="215801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2195736" y="908720"/>
            <a:ext cx="1224136" cy="122413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53" name="Straight Connector 52"/>
          <p:cNvCxnSpPr/>
          <p:nvPr/>
        </p:nvCxnSpPr>
        <p:spPr>
          <a:xfrm>
            <a:off x="2771800" y="332656"/>
            <a:ext cx="0" cy="576064"/>
          </a:xfrm>
          <a:prstGeom prst="line">
            <a:avLst/>
          </a:prstGeom>
          <a:ln w="76200"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1691680" y="3645024"/>
            <a:ext cx="1008112" cy="64807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7" name="Down Arrow 56"/>
          <p:cNvSpPr/>
          <p:nvPr/>
        </p:nvSpPr>
        <p:spPr>
          <a:xfrm rot="10800000">
            <a:off x="971600" y="3717032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TextBox 21"/>
          <p:cNvSpPr txBox="1"/>
          <p:nvPr/>
        </p:nvSpPr>
        <p:spPr>
          <a:xfrm>
            <a:off x="539552" y="3789040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000" b="1" dirty="0"/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236296" y="3717032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000" b="1" dirty="0"/>
              <a:t>b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355976" y="4797152"/>
            <a:ext cx="12241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000" b="1" u="sng" dirty="0"/>
              <a:t>a + b</a:t>
            </a:r>
          </a:p>
          <a:p>
            <a:r>
              <a:rPr lang="en-IE" sz="3000" b="1" dirty="0"/>
              <a:t>  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561856"/>
            <a:ext cx="8229600" cy="1296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E" dirty="0"/>
              <a:t>Moveable Pulley System</a:t>
            </a:r>
          </a:p>
          <a:p>
            <a:pPr>
              <a:buNone/>
            </a:pPr>
            <a:r>
              <a:rPr lang="en-IE" dirty="0"/>
              <a:t>Or OTHER WAY AROUND</a:t>
            </a:r>
          </a:p>
        </p:txBody>
      </p:sp>
      <p:sp>
        <p:nvSpPr>
          <p:cNvPr id="5" name="Rectangle 4"/>
          <p:cNvSpPr/>
          <p:nvPr/>
        </p:nvSpPr>
        <p:spPr>
          <a:xfrm>
            <a:off x="5364088" y="3717032"/>
            <a:ext cx="1008112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868144" y="1340768"/>
            <a:ext cx="0" cy="237626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/>
          <p:cNvSpPr/>
          <p:nvPr/>
        </p:nvSpPr>
        <p:spPr>
          <a:xfrm>
            <a:off x="4644008" y="908720"/>
            <a:ext cx="1224136" cy="1080120"/>
          </a:xfrm>
          <a:prstGeom prst="arc">
            <a:avLst>
              <a:gd name="adj1" fmla="val 10585038"/>
              <a:gd name="adj2" fmla="val 21529513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2" name="Straight Connector 11"/>
          <p:cNvCxnSpPr>
            <a:endCxn id="11" idx="0"/>
          </p:cNvCxnSpPr>
          <p:nvPr/>
        </p:nvCxnSpPr>
        <p:spPr>
          <a:xfrm flipV="1">
            <a:off x="4644008" y="1487007"/>
            <a:ext cx="1535" cy="215801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50" idx="2"/>
          </p:cNvCxnSpPr>
          <p:nvPr/>
        </p:nvCxnSpPr>
        <p:spPr>
          <a:xfrm flipH="1" flipV="1">
            <a:off x="3419707" y="1436232"/>
            <a:ext cx="165" cy="2280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>
            <a:off x="3419872" y="3140968"/>
            <a:ext cx="1224136" cy="1224136"/>
          </a:xfrm>
          <a:prstGeom prst="arc">
            <a:avLst>
              <a:gd name="adj1" fmla="val 21357609"/>
              <a:gd name="adj2" fmla="val 10653246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Oval 15"/>
          <p:cNvSpPr/>
          <p:nvPr/>
        </p:nvSpPr>
        <p:spPr>
          <a:xfrm>
            <a:off x="4644008" y="908720"/>
            <a:ext cx="1224136" cy="12241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Oval 16"/>
          <p:cNvSpPr/>
          <p:nvPr/>
        </p:nvSpPr>
        <p:spPr>
          <a:xfrm>
            <a:off x="3419872" y="3140968"/>
            <a:ext cx="1224136" cy="122413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0" name="Straight Connector 19"/>
          <p:cNvCxnSpPr/>
          <p:nvPr/>
        </p:nvCxnSpPr>
        <p:spPr>
          <a:xfrm>
            <a:off x="1835696" y="332656"/>
            <a:ext cx="4176464" cy="0"/>
          </a:xfrm>
          <a:prstGeom prst="line">
            <a:avLst/>
          </a:prstGeom>
          <a:ln w="76200"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220072" y="332656"/>
            <a:ext cx="0" cy="576064"/>
          </a:xfrm>
          <a:prstGeom prst="line">
            <a:avLst/>
          </a:prstGeom>
          <a:ln w="76200"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Down Arrow 29"/>
          <p:cNvSpPr/>
          <p:nvPr/>
        </p:nvSpPr>
        <p:spPr>
          <a:xfrm rot="10800000">
            <a:off x="3779912" y="4581128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Down Arrow 30"/>
          <p:cNvSpPr/>
          <p:nvPr/>
        </p:nvSpPr>
        <p:spPr>
          <a:xfrm>
            <a:off x="6588224" y="3573016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49" name="Straight Connector 48"/>
          <p:cNvCxnSpPr/>
          <p:nvPr/>
        </p:nvCxnSpPr>
        <p:spPr>
          <a:xfrm flipV="1">
            <a:off x="3419872" y="1340768"/>
            <a:ext cx="0" cy="237626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Arc 49"/>
          <p:cNvSpPr/>
          <p:nvPr/>
        </p:nvSpPr>
        <p:spPr>
          <a:xfrm>
            <a:off x="2195736" y="908720"/>
            <a:ext cx="1224136" cy="1080120"/>
          </a:xfrm>
          <a:prstGeom prst="arc">
            <a:avLst>
              <a:gd name="adj1" fmla="val 10585038"/>
              <a:gd name="adj2" fmla="val 21529513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51" name="Straight Connector 50"/>
          <p:cNvCxnSpPr>
            <a:endCxn id="50" idx="0"/>
          </p:cNvCxnSpPr>
          <p:nvPr/>
        </p:nvCxnSpPr>
        <p:spPr>
          <a:xfrm flipV="1">
            <a:off x="2195736" y="1487007"/>
            <a:ext cx="1535" cy="215801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2195736" y="908720"/>
            <a:ext cx="1224136" cy="122413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53" name="Straight Connector 52"/>
          <p:cNvCxnSpPr/>
          <p:nvPr/>
        </p:nvCxnSpPr>
        <p:spPr>
          <a:xfrm>
            <a:off x="2771800" y="332656"/>
            <a:ext cx="0" cy="576064"/>
          </a:xfrm>
          <a:prstGeom prst="line">
            <a:avLst/>
          </a:prstGeom>
          <a:ln w="76200"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1691680" y="3645024"/>
            <a:ext cx="1008112" cy="64807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7" name="Down Arrow 56"/>
          <p:cNvSpPr/>
          <p:nvPr/>
        </p:nvSpPr>
        <p:spPr>
          <a:xfrm>
            <a:off x="971600" y="3717032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TextBox 21"/>
          <p:cNvSpPr txBox="1"/>
          <p:nvPr/>
        </p:nvSpPr>
        <p:spPr>
          <a:xfrm>
            <a:off x="539552" y="3789040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000" b="1" dirty="0"/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236296" y="3717032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000" b="1" dirty="0"/>
              <a:t>b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355976" y="4797152"/>
            <a:ext cx="12241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000" b="1" u="sng" dirty="0"/>
              <a:t>a + b</a:t>
            </a:r>
          </a:p>
          <a:p>
            <a:r>
              <a:rPr lang="en-IE" sz="3000" b="1" dirty="0"/>
              <a:t>  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22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139952" y="4869160"/>
            <a:ext cx="720080" cy="64807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Arc 10"/>
          <p:cNvSpPr/>
          <p:nvPr/>
        </p:nvSpPr>
        <p:spPr>
          <a:xfrm>
            <a:off x="3707904" y="1196752"/>
            <a:ext cx="1224136" cy="1080120"/>
          </a:xfrm>
          <a:prstGeom prst="arc">
            <a:avLst>
              <a:gd name="adj1" fmla="val 10585038"/>
              <a:gd name="adj2" fmla="val 21529513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2" name="Straight Connector 11"/>
          <p:cNvCxnSpPr>
            <a:endCxn id="11" idx="0"/>
          </p:cNvCxnSpPr>
          <p:nvPr/>
        </p:nvCxnSpPr>
        <p:spPr>
          <a:xfrm flipV="1">
            <a:off x="3707904" y="1775039"/>
            <a:ext cx="1535" cy="215801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707904" y="1196752"/>
            <a:ext cx="1224136" cy="12241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0" name="Straight Connector 19"/>
          <p:cNvCxnSpPr/>
          <p:nvPr/>
        </p:nvCxnSpPr>
        <p:spPr>
          <a:xfrm>
            <a:off x="1979712" y="620688"/>
            <a:ext cx="4320480" cy="0"/>
          </a:xfrm>
          <a:prstGeom prst="line">
            <a:avLst/>
          </a:prstGeom>
          <a:ln w="76200"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283968" y="620688"/>
            <a:ext cx="0" cy="576064"/>
          </a:xfrm>
          <a:prstGeom prst="line">
            <a:avLst/>
          </a:prstGeom>
          <a:ln w="76200"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Down Arrow 29"/>
          <p:cNvSpPr/>
          <p:nvPr/>
        </p:nvSpPr>
        <p:spPr>
          <a:xfrm>
            <a:off x="2555776" y="3861048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Down Arrow 30"/>
          <p:cNvSpPr/>
          <p:nvPr/>
        </p:nvSpPr>
        <p:spPr>
          <a:xfrm rot="10800000">
            <a:off x="5436096" y="3429000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TextBox 26"/>
          <p:cNvSpPr txBox="1"/>
          <p:nvPr/>
        </p:nvSpPr>
        <p:spPr>
          <a:xfrm>
            <a:off x="2051720" y="3933056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000" b="1" dirty="0"/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72200" y="4869160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000" b="1" dirty="0"/>
              <a:t>b</a:t>
            </a:r>
          </a:p>
        </p:txBody>
      </p:sp>
      <p:sp>
        <p:nvSpPr>
          <p:cNvPr id="29" name="Oval 28"/>
          <p:cNvSpPr/>
          <p:nvPr/>
        </p:nvSpPr>
        <p:spPr>
          <a:xfrm>
            <a:off x="4499992" y="3573016"/>
            <a:ext cx="864096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4499992" y="3933056"/>
            <a:ext cx="0" cy="93610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5004048" y="4869160"/>
            <a:ext cx="720080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5364088" y="3933056"/>
            <a:ext cx="0" cy="93610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Arc 47"/>
          <p:cNvSpPr/>
          <p:nvPr/>
        </p:nvSpPr>
        <p:spPr>
          <a:xfrm rot="10800000">
            <a:off x="4499992" y="3501008"/>
            <a:ext cx="864096" cy="1080120"/>
          </a:xfrm>
          <a:prstGeom prst="arc">
            <a:avLst>
              <a:gd name="adj1" fmla="val 21357609"/>
              <a:gd name="adj2" fmla="val 10653246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32040" y="1628800"/>
            <a:ext cx="0" cy="187220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203848" y="3933056"/>
            <a:ext cx="936104" cy="64807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0" name="TextBox 49"/>
          <p:cNvSpPr txBox="1"/>
          <p:nvPr/>
        </p:nvSpPr>
        <p:spPr>
          <a:xfrm>
            <a:off x="6084168" y="3717032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000" b="1" dirty="0"/>
              <a:t>a</a:t>
            </a:r>
          </a:p>
        </p:txBody>
      </p:sp>
      <p:sp>
        <p:nvSpPr>
          <p:cNvPr id="51" name="Down Arrow 50"/>
          <p:cNvSpPr/>
          <p:nvPr/>
        </p:nvSpPr>
        <p:spPr>
          <a:xfrm>
            <a:off x="5868144" y="4797152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2" name="Down Arrow 51"/>
          <p:cNvSpPr/>
          <p:nvPr/>
        </p:nvSpPr>
        <p:spPr>
          <a:xfrm rot="10800000">
            <a:off x="3563888" y="4725144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3" name="TextBox 52"/>
          <p:cNvSpPr txBox="1"/>
          <p:nvPr/>
        </p:nvSpPr>
        <p:spPr>
          <a:xfrm>
            <a:off x="3131840" y="4941168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000" b="1" dirty="0"/>
              <a:t>b</a:t>
            </a:r>
          </a:p>
        </p:txBody>
      </p:sp>
      <p:sp>
        <p:nvSpPr>
          <p:cNvPr id="56" name="Content Placeholder 2"/>
          <p:cNvSpPr>
            <a:spLocks noGrp="1"/>
          </p:cNvSpPr>
          <p:nvPr>
            <p:ph idx="1"/>
          </p:nvPr>
        </p:nvSpPr>
        <p:spPr>
          <a:xfrm>
            <a:off x="179512" y="5561856"/>
            <a:ext cx="8229600" cy="1296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E" dirty="0"/>
              <a:t>Overall acceleration of Red Block = b - a</a:t>
            </a:r>
          </a:p>
          <a:p>
            <a:pPr>
              <a:buNone/>
            </a:pPr>
            <a:r>
              <a:rPr lang="en-IE" dirty="0"/>
              <a:t>Overall accelerations of Orange block = b + 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27" grpId="0"/>
      <p:bldP spid="28" grpId="0"/>
      <p:bldP spid="50" grpId="0"/>
      <p:bldP spid="51" grpId="0" animBg="1"/>
      <p:bldP spid="52" grpId="0" animBg="1"/>
      <p:bldP spid="53" grpId="0"/>
      <p:bldP spid="5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/>
          <a:lstStyle/>
          <a:p>
            <a:r>
              <a:rPr lang="en-IE" dirty="0"/>
              <a:t>Forces on particle</a:t>
            </a:r>
          </a:p>
        </p:txBody>
      </p:sp>
      <p:sp>
        <p:nvSpPr>
          <p:cNvPr id="4" name="Right Triangle 3"/>
          <p:cNvSpPr/>
          <p:nvPr/>
        </p:nvSpPr>
        <p:spPr>
          <a:xfrm flipH="1">
            <a:off x="0" y="3068960"/>
            <a:ext cx="9144000" cy="3789040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 rot="20237829">
            <a:off x="3115310" y="3856823"/>
            <a:ext cx="2448272" cy="1152128"/>
          </a:xfrm>
          <a:prstGeom prst="rect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Down Arrow 6"/>
          <p:cNvSpPr/>
          <p:nvPr/>
        </p:nvSpPr>
        <p:spPr>
          <a:xfrm rot="4033101">
            <a:off x="2954830" y="1391526"/>
            <a:ext cx="576064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9" name="Straight Arrow Connector 8"/>
          <p:cNvCxnSpPr>
            <a:stCxn id="5" idx="2"/>
          </p:cNvCxnSpPr>
          <p:nvPr/>
        </p:nvCxnSpPr>
        <p:spPr>
          <a:xfrm>
            <a:off x="4561779" y="4964317"/>
            <a:ext cx="10221" cy="1633035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0"/>
          </p:cNvCxnSpPr>
          <p:nvPr/>
        </p:nvCxnSpPr>
        <p:spPr>
          <a:xfrm flipH="1" flipV="1">
            <a:off x="3491882" y="2636914"/>
            <a:ext cx="625231" cy="1264543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652120" y="4221088"/>
            <a:ext cx="648072" cy="28803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779912" y="5445224"/>
            <a:ext cx="11521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000" b="1" dirty="0"/>
              <a:t>mg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95936" y="2852936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000" b="1" dirty="0"/>
              <a:t>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24128" y="3501008"/>
            <a:ext cx="10801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000" b="1" dirty="0"/>
              <a:t>F=</a:t>
            </a:r>
            <a:r>
              <a:rPr lang="el-GR" sz="3000" b="1" dirty="0"/>
              <a:t>μ</a:t>
            </a:r>
            <a:r>
              <a:rPr lang="en-IE" sz="3000" b="1" dirty="0"/>
              <a:t>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99592" y="6304002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/>
              <a:t>α</a:t>
            </a:r>
            <a:endParaRPr lang="en-IE" sz="3000" b="1" dirty="0"/>
          </a:p>
        </p:txBody>
      </p:sp>
      <p:cxnSp>
        <p:nvCxnSpPr>
          <p:cNvPr id="23" name="Straight Arrow Connector 22"/>
          <p:cNvCxnSpPr>
            <a:stCxn id="5" idx="2"/>
          </p:cNvCxnSpPr>
          <p:nvPr/>
        </p:nvCxnSpPr>
        <p:spPr>
          <a:xfrm>
            <a:off x="4561779" y="4964317"/>
            <a:ext cx="586285" cy="1345003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4572000" y="6237312"/>
            <a:ext cx="576064" cy="288032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572000" y="551723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α</a:t>
            </a:r>
            <a:endParaRPr lang="en-IE" sz="24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4932040" y="5229200"/>
            <a:ext cx="19442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000" b="1" dirty="0">
                <a:solidFill>
                  <a:srgbClr val="00B050"/>
                </a:solidFill>
              </a:rPr>
              <a:t>mg Cos</a:t>
            </a:r>
            <a:r>
              <a:rPr lang="el-GR" sz="3000" b="1" dirty="0">
                <a:solidFill>
                  <a:srgbClr val="00B050"/>
                </a:solidFill>
              </a:rPr>
              <a:t>α</a:t>
            </a:r>
            <a:endParaRPr lang="en-IE" sz="3000" b="1" dirty="0">
              <a:solidFill>
                <a:srgbClr val="00B05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788024" y="6304002"/>
            <a:ext cx="19442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000" b="1" dirty="0">
                <a:solidFill>
                  <a:srgbClr val="00B050"/>
                </a:solidFill>
              </a:rPr>
              <a:t>mg Sin</a:t>
            </a:r>
            <a:r>
              <a:rPr lang="el-GR" sz="3000" b="1" dirty="0">
                <a:solidFill>
                  <a:srgbClr val="00B050"/>
                </a:solidFill>
              </a:rPr>
              <a:t>α</a:t>
            </a:r>
            <a:endParaRPr lang="en-IE" sz="3000" b="1" dirty="0">
              <a:solidFill>
                <a:srgbClr val="00B05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48064" y="1052736"/>
            <a:ext cx="31683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000" b="1" dirty="0"/>
              <a:t>R  = mg Cos</a:t>
            </a:r>
            <a:r>
              <a:rPr lang="el-GR" sz="3000" b="1" dirty="0"/>
              <a:t>α</a:t>
            </a:r>
            <a:endParaRPr lang="en-IE" sz="30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5004048" y="1700808"/>
            <a:ext cx="3168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000" b="1" dirty="0"/>
              <a:t>mg Sin</a:t>
            </a:r>
            <a:r>
              <a:rPr lang="el-GR" sz="3000" b="1" dirty="0"/>
              <a:t>α</a:t>
            </a:r>
            <a:r>
              <a:rPr lang="en-IE" sz="3000" b="1" dirty="0"/>
              <a:t> – </a:t>
            </a:r>
            <a:r>
              <a:rPr lang="el-GR" sz="3000" b="1" dirty="0"/>
              <a:t>μ</a:t>
            </a:r>
            <a:r>
              <a:rPr lang="en-IE" sz="3000" b="1" dirty="0"/>
              <a:t>R = ma</a:t>
            </a:r>
          </a:p>
          <a:p>
            <a:r>
              <a:rPr lang="en-IE" sz="3000" b="1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22" grpId="0"/>
      <p:bldP spid="30" grpId="0"/>
      <p:bldP spid="32" grpId="0"/>
      <p:bldP spid="33" grpId="0"/>
      <p:bldP spid="34" grpId="0"/>
      <p:bldP spid="3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172</Words>
  <Application>Microsoft Office PowerPoint</Application>
  <PresentationFormat>On-screen Show (4:3)</PresentationFormat>
  <Paragraphs>61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Fixed Pulley</vt:lpstr>
      <vt:lpstr>Movable Pulley</vt:lpstr>
      <vt:lpstr>PowerPoint Presentation</vt:lpstr>
      <vt:lpstr>PowerPoint Presentation</vt:lpstr>
      <vt:lpstr>PowerPoint Presentation</vt:lpstr>
      <vt:lpstr>PowerPoint Presentation</vt:lpstr>
      <vt:lpstr>Forces on particle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Pulleys</dc:title>
  <dc:creator>Sarah</dc:creator>
  <cp:lastModifiedBy>Shane Molloy</cp:lastModifiedBy>
  <cp:revision>10</cp:revision>
  <dcterms:created xsi:type="dcterms:W3CDTF">2012-02-06T20:34:46Z</dcterms:created>
  <dcterms:modified xsi:type="dcterms:W3CDTF">2021-12-18T10:53:30Z</dcterms:modified>
</cp:coreProperties>
</file>